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29"/>
  </p:notesMasterIdLst>
  <p:sldIdLst>
    <p:sldId id="256" r:id="rId3"/>
    <p:sldId id="257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33"/>
    <p:restoredTop sz="94323"/>
  </p:normalViewPr>
  <p:slideViewPr>
    <p:cSldViewPr snapToGrid="0">
      <p:cViewPr varScale="1">
        <p:scale>
          <a:sx n="125" d="100"/>
          <a:sy n="125" d="100"/>
        </p:scale>
        <p:origin x="168" y="1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064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3930fd8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43930fd8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Hi. Everyone. My name is Euiyoung Kim, a postdoc-scholar and lecturer at UC Berkeley. Today I want to talk about ‘applying Design Roadmapping in new product development education, particularly insights we learned from student design teams.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80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3a7ae418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3a7ae418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302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3a7ae418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3a7ae418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5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3930fd86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3930fd86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05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3930fd86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3930fd86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642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3930fd86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3930fd86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87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3930fd86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3930fd86c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9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3930fd86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3930fd86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082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3930fd86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3930fd86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376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3930fd86c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3930fd86c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947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3930fd86c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3930fd86c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28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3930fd86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3930fd86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713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3930fd86c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3930fd86c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How did the students’ valuation of design competencies change during the course?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2x2 diagram. “Skills I don’t have” vs. “Skills I do have” and “Skills I don’t want to hone more” vs. “Skills I do want to hone more”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925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3930fd86c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3930fd86c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798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3930fd86c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3930fd86c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149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3930fd86c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3930fd86c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109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3930fd86c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3930fd86c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697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3930fd86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3930fd86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36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39f50721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39f50721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04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39f50721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39f50721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93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3930fd86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3930fd86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6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3930fd86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3930fd86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59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3a7ae418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3a7ae418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We have also created a skillsets matrix for instructors in design courses to measure how their students value specific design skillsets and how their competencies in these design skillsets change throughout the course. The X-axis of the matrix asks students to evaluate the strength of the Skills I Have vs. Skills that I am Limited In. The Y-axis asks students to evaluate the strength they have in the Skills I Want to Hone vs. Skills I Don’t Want to Hone. Students place 32 design skills (as explained in the attached table Skills-Descriptions) onto the matrix.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37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3a7ae418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3a7ae418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17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3a7ae418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3a7ae418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93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22AEF3-EF1A-4597-A496-CBA2683DA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38" y="5812798"/>
            <a:ext cx="2741275" cy="260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22AEF3-EF1A-4597-A496-CBA2683DA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38" y="5965198"/>
            <a:ext cx="2741275" cy="260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22AEF3-EF1A-4597-A496-CBA2683DA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38" y="6117598"/>
            <a:ext cx="2741275" cy="260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322AEF3-EF1A-4597-A496-CBA2683DA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62" y="4796656"/>
            <a:ext cx="2741275" cy="260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322AEF3-EF1A-4597-A496-CBA2683DA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38" y="5812798"/>
            <a:ext cx="2741275" cy="260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322AEF3-EF1A-4597-A496-CBA2683DA38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62" y="4796656"/>
            <a:ext cx="2741275" cy="26016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tinyurl.com/dx2x2SkillMatri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designexchange.org/design_methods" TargetMode="External"/><Relationship Id="rId4" Type="http://schemas.openxmlformats.org/officeDocument/2006/relationships/hyperlink" Target="https://www.thedesignexchange.org/case_studie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ctrTitle"/>
          </p:nvPr>
        </p:nvSpPr>
        <p:spPr>
          <a:xfrm>
            <a:off x="311695" y="519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 dirty="0">
                <a:latin typeface="Avenir"/>
                <a:ea typeface="Avenir"/>
                <a:cs typeface="Avenir"/>
                <a:sym typeface="Avenir"/>
              </a:rPr>
              <a:t>Design Society </a:t>
            </a:r>
            <a:r>
              <a:rPr lang="en-US" sz="3400" b="1" dirty="0" smtClean="0">
                <a:latin typeface="Avenir"/>
                <a:ea typeface="Avenir"/>
                <a:cs typeface="Avenir"/>
                <a:sym typeface="Avenir"/>
              </a:rPr>
              <a:t>–</a:t>
            </a:r>
            <a:r>
              <a:rPr lang="en" sz="3400" b="1" dirty="0" smtClean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3400" b="1" dirty="0" err="1">
                <a:latin typeface="Avenir"/>
                <a:ea typeface="Avenir"/>
                <a:cs typeface="Avenir"/>
                <a:sym typeface="Avenir"/>
              </a:rPr>
              <a:t>theDesignExchange.org</a:t>
            </a:r>
            <a:r>
              <a:rPr lang="en" sz="3400" b="1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3400" b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 dirty="0">
                <a:latin typeface="Avenir"/>
                <a:ea typeface="Avenir"/>
                <a:cs typeface="Avenir"/>
                <a:sym typeface="Avenir"/>
              </a:rPr>
              <a:t>Collaboration Meeting</a:t>
            </a:r>
            <a:endParaRPr sz="3400" b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theDesignExhange.org</a:t>
            </a: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Oct. 10th, 2018</a:t>
            </a: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9" name="Google Shape;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1395" y="3859845"/>
            <a:ext cx="1530900" cy="10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 l="5337" t="28774" r="6002" b="47846"/>
          <a:stretch/>
        </p:blipFill>
        <p:spPr>
          <a:xfrm>
            <a:off x="2678997" y="4185900"/>
            <a:ext cx="3786000" cy="5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315975"/>
            <a:ext cx="1087894" cy="5626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34542" y="3088827"/>
            <a:ext cx="87094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Open Sans" charset="0"/>
              </a:rPr>
              <a:t>theDesignExchange</a:t>
            </a:r>
            <a:r>
              <a:rPr lang="en-US" dirty="0">
                <a:solidFill>
                  <a:srgbClr val="333333"/>
                </a:solidFill>
                <a:latin typeface="Open Sans" charset="0"/>
              </a:rPr>
              <a:t> is a joint project led by </a:t>
            </a:r>
            <a:r>
              <a:rPr lang="en-US" b="1" dirty="0">
                <a:solidFill>
                  <a:srgbClr val="333333"/>
                </a:solidFill>
                <a:latin typeface="Open Sans" charset="0"/>
              </a:rPr>
              <a:t>UC Berkeley</a:t>
            </a:r>
            <a:r>
              <a:rPr lang="en-US" dirty="0">
                <a:solidFill>
                  <a:srgbClr val="333333"/>
                </a:solidFill>
                <a:latin typeface="Open Sans" charset="0"/>
              </a:rPr>
              <a:t> and </a:t>
            </a:r>
            <a:r>
              <a:rPr lang="en-US" b="1" dirty="0">
                <a:solidFill>
                  <a:srgbClr val="333333"/>
                </a:solidFill>
                <a:latin typeface="Open Sans" charset="0"/>
              </a:rPr>
              <a:t>M.I.T.</a:t>
            </a:r>
            <a:r>
              <a:rPr lang="en-US" dirty="0">
                <a:solidFill>
                  <a:srgbClr val="333333"/>
                </a:solidFill>
                <a:latin typeface="Open Sans" charset="0"/>
              </a:rPr>
              <a:t> working with the international community of design academics and practitioners. We thank our industry collaborators who hosted our workshop series: Autodesk, Frog, </a:t>
            </a:r>
            <a:r>
              <a:rPr lang="en-US" dirty="0" err="1">
                <a:solidFill>
                  <a:srgbClr val="333333"/>
                </a:solidFill>
                <a:latin typeface="Open Sans" charset="0"/>
              </a:rPr>
              <a:t>Goto</a:t>
            </a:r>
            <a:r>
              <a:rPr lang="en-US" dirty="0">
                <a:solidFill>
                  <a:srgbClr val="333333"/>
                </a:solidFill>
                <a:latin typeface="Open Sans" charset="0"/>
              </a:rPr>
              <a:t> Media, </a:t>
            </a:r>
            <a:r>
              <a:rPr lang="en-US" dirty="0" err="1">
                <a:solidFill>
                  <a:srgbClr val="333333"/>
                </a:solidFill>
                <a:latin typeface="Open Sans" charset="0"/>
              </a:rPr>
              <a:t>DesignMap</a:t>
            </a:r>
            <a:r>
              <a:rPr lang="en-US" dirty="0">
                <a:solidFill>
                  <a:srgbClr val="333333"/>
                </a:solidFill>
                <a:latin typeface="Open Sans" charset="0"/>
              </a:rPr>
              <a:t>, and IDEO. This work was partially supported by NSF grant CMMI-1334361.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21" y="3525480"/>
            <a:ext cx="1540197" cy="1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250" y="1188049"/>
            <a:ext cx="7214926" cy="33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1250" y="1188050"/>
            <a:ext cx="7214924" cy="342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525" y="3525475"/>
            <a:ext cx="1540200" cy="149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/>
          <p:nvPr/>
        </p:nvSpPr>
        <p:spPr>
          <a:xfrm>
            <a:off x="-9725" y="-1950"/>
            <a:ext cx="9144000" cy="729300"/>
          </a:xfrm>
          <a:prstGeom prst="rect">
            <a:avLst/>
          </a:prstGeom>
          <a:solidFill>
            <a:srgbClr val="6CC0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6CC06D"/>
              </a:highlight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ctrTitle" idx="4294967295"/>
          </p:nvPr>
        </p:nvSpPr>
        <p:spPr>
          <a:xfrm>
            <a:off x="340300" y="0"/>
            <a:ext cx="8132100" cy="7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Skillset Matrix (</a:t>
            </a:r>
            <a:r>
              <a:rPr lang="en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Visualization - Post survey</a:t>
            </a:r>
            <a:r>
              <a:rPr lang="en" sz="28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endParaRPr sz="2800" b="1">
              <a:solidFill>
                <a:srgbClr val="FFFFFF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-9725" y="-1950"/>
            <a:ext cx="9144000" cy="729300"/>
          </a:xfrm>
          <a:prstGeom prst="rect">
            <a:avLst/>
          </a:prstGeom>
          <a:solidFill>
            <a:srgbClr val="6CC0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6CC06D"/>
              </a:highlight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ctrTitle" idx="4294967295"/>
          </p:nvPr>
        </p:nvSpPr>
        <p:spPr>
          <a:xfrm>
            <a:off x="340300" y="0"/>
            <a:ext cx="8132100" cy="7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Discussion</a:t>
            </a:r>
            <a:endParaRPr sz="2800" b="1">
              <a:solidFill>
                <a:srgbClr val="FFFFFF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" name="Google Shape;179;p26"/>
          <p:cNvSpPr txBox="1">
            <a:spLocks noGrp="1"/>
          </p:cNvSpPr>
          <p:nvPr>
            <p:ph type="ctrTitle" idx="4294967295"/>
          </p:nvPr>
        </p:nvSpPr>
        <p:spPr>
          <a:xfrm>
            <a:off x="311700" y="991050"/>
            <a:ext cx="85206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Char char="●"/>
            </a:pPr>
            <a:r>
              <a:rPr lang="en" sz="2400" b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Collaboration between the Design Society and </a:t>
            </a:r>
            <a:r>
              <a:rPr lang="en" sz="2400" b="1" dirty="0" err="1" smtClean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tDX</a:t>
            </a:r>
            <a:r>
              <a:rPr lang="en-US" sz="2400" b="1" dirty="0" smtClean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4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Char char="●"/>
            </a:pPr>
            <a:r>
              <a:rPr lang="en-US" sz="2400" b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24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ctrTitle" idx="4294967295"/>
          </p:nvPr>
        </p:nvSpPr>
        <p:spPr>
          <a:xfrm>
            <a:off x="340300" y="1660500"/>
            <a:ext cx="8132100" cy="7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Appendix</a:t>
            </a:r>
            <a:endParaRPr sz="3600" b="1">
              <a:solidFill>
                <a:srgbClr val="6CC06D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ctrTitle"/>
          </p:nvPr>
        </p:nvSpPr>
        <p:spPr>
          <a:xfrm>
            <a:off x="323058" y="12398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How to navigate the tDX website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56" y="0"/>
            <a:ext cx="883388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39200" cy="470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3331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20" y="64135"/>
            <a:ext cx="8270274" cy="43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0"/>
            <a:ext cx="8839201" cy="459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7467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0" algn="l">
              <a:buClr>
                <a:srgbClr val="6CC06D"/>
              </a:buClr>
              <a:buSzPts val="2800"/>
            </a:pPr>
            <a:r>
              <a:rPr lang="en" sz="2800" b="1" dirty="0" err="1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tDX</a:t>
            </a:r>
            <a:r>
              <a:rPr lang="en" sz="2800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800" b="1" dirty="0" smtClean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overview</a:t>
            </a:r>
            <a:r>
              <a:rPr lang="en-US" sz="2800" b="1" dirty="0" smtClean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-US" sz="2800" b="1" dirty="0" smtClean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800" b="1" dirty="0" smtClean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Methods </a:t>
            </a:r>
            <a:r>
              <a:rPr lang="en" sz="2800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| Case studies | Collection</a:t>
            </a:r>
            <a:r>
              <a:rPr lang="en-US" sz="2800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-US" sz="2800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800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Skillsets Matrix</a:t>
            </a:r>
            <a:r>
              <a:rPr lang="en-US" sz="2800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-US" sz="2800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800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Discussion</a:t>
            </a:r>
            <a:endParaRPr sz="2800" b="1" dirty="0">
              <a:solidFill>
                <a:srgbClr val="6CC06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11700" y="3784857"/>
            <a:ext cx="8520600" cy="7926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Human-Centered Design Toolkit </a:t>
            </a:r>
            <a:r>
              <a:rPr lang="en-US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for students, teachers, practitioners</a:t>
            </a:r>
            <a:br>
              <a:rPr lang="en-US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dirty="0"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8132763" cy="7286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Agenda</a:t>
            </a:r>
            <a:endParaRPr sz="2800" b="1">
              <a:solidFill>
                <a:srgbClr val="FFFFFF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76" y="1662409"/>
            <a:ext cx="2891824" cy="2269532"/>
          </a:xfrm>
          <a:prstGeom prst="rect">
            <a:avLst/>
          </a:prstGeom>
        </p:spPr>
      </p:pic>
      <p:sp>
        <p:nvSpPr>
          <p:cNvPr id="69" name="Google Shape;69;p17"/>
          <p:cNvSpPr/>
          <p:nvPr/>
        </p:nvSpPr>
        <p:spPr>
          <a:xfrm>
            <a:off x="8" y="-25441"/>
            <a:ext cx="9144000" cy="729300"/>
          </a:xfrm>
          <a:prstGeom prst="rect">
            <a:avLst/>
          </a:prstGeom>
          <a:solidFill>
            <a:srgbClr val="6CC0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Toolkit for students, teachers, practitioners</a:t>
            </a:r>
            <a:br>
              <a:rPr lang="en-US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</a:br>
            <a:endParaRPr dirty="0">
              <a:highlight>
                <a:srgbClr val="6CC06D"/>
              </a:highlight>
            </a:endParaRPr>
          </a:p>
        </p:txBody>
      </p:sp>
      <p:sp>
        <p:nvSpPr>
          <p:cNvPr id="11" name="Google Shape;83;p19"/>
          <p:cNvSpPr txBox="1">
            <a:spLocks/>
          </p:cNvSpPr>
          <p:nvPr/>
        </p:nvSpPr>
        <p:spPr>
          <a:xfrm>
            <a:off x="340300" y="0"/>
            <a:ext cx="81321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1100"/>
            </a:pPr>
            <a:r>
              <a:rPr lang="en-US" sz="28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Agenda</a:t>
            </a:r>
            <a:r>
              <a:rPr lang="en" sz="28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lang="en" sz="2800" b="1" dirty="0">
              <a:solidFill>
                <a:srgbClr val="FFFFFF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0003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33" name="Google Shape;233;p36"/>
          <p:cNvSpPr txBox="1"/>
          <p:nvPr/>
        </p:nvSpPr>
        <p:spPr>
          <a:xfrm>
            <a:off x="682300" y="1276075"/>
            <a:ext cx="77901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We want to understand how students value specific design skillsets at the beginning/end of the semester. We prepared Skillsets Matrix exercise of 32 basic design skills (See the ones in the left menu on the website provided).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venir"/>
              <a:buChar char="●"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X-axis: Skills I have vs. Skills that I am limited in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venir"/>
              <a:buChar char="●"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Y-axis: Skills I want to horn vs. Skills I don’t want to hone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Please use the Link below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  <a:hlinkClick r:id="rId3"/>
              </a:rPr>
              <a:t>http://tinyurl.com/dx2x2SkillMatrix</a:t>
            </a:r>
            <a:endParaRPr sz="1600" b="1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Fill out the sign-in form</a:t>
            </a:r>
            <a:endParaRPr sz="1600" b="1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UID: </a:t>
            </a: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Your UID     </a:t>
            </a:r>
            <a:r>
              <a:rPr lang="en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(You can find your UID on the website “www.berkeley.edu/directory”)</a:t>
            </a:r>
            <a:endParaRPr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First Name: </a:t>
            </a: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Your first name (in the bcourse system)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Survey Key: SU18_FINAL</a:t>
            </a:r>
            <a:endParaRPr sz="1600" b="1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4" name="Google Shape;234;p36"/>
          <p:cNvSpPr txBox="1">
            <a:spLocks noGrp="1"/>
          </p:cNvSpPr>
          <p:nvPr>
            <p:ph type="title" idx="4294967295"/>
          </p:nvPr>
        </p:nvSpPr>
        <p:spPr>
          <a:xfrm>
            <a:off x="536650" y="630525"/>
            <a:ext cx="59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Skillsets Matrix Instruction (Post)</a:t>
            </a:r>
            <a:endParaRPr sz="24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40" name="Google Shape;240;p37"/>
          <p:cNvSpPr txBox="1"/>
          <p:nvPr/>
        </p:nvSpPr>
        <p:spPr>
          <a:xfrm>
            <a:off x="682300" y="1276075"/>
            <a:ext cx="77901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Step 1. Click a skill (a left side of your screen) line for toggling description.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Step 2. Drag a skill you chose to the skillset matrix (2x2) on the right side where you want to sit it on over the guided scales in the 2x2 matrix.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Step 3. If you want to reset, please double click the skill box. 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When you are done (repeat it for all skillsets), then click the “submit” button.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And you are all set!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1" name="Google Shape;241;p37"/>
          <p:cNvSpPr txBox="1">
            <a:spLocks noGrp="1"/>
          </p:cNvSpPr>
          <p:nvPr>
            <p:ph type="title" idx="4294967295"/>
          </p:nvPr>
        </p:nvSpPr>
        <p:spPr>
          <a:xfrm>
            <a:off x="536650" y="630525"/>
            <a:ext cx="59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How to participate</a:t>
            </a:r>
            <a:endParaRPr sz="24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47" name="Google Shape;247;p38"/>
          <p:cNvSpPr txBox="1"/>
          <p:nvPr/>
        </p:nvSpPr>
        <p:spPr>
          <a:xfrm>
            <a:off x="682300" y="1276075"/>
            <a:ext cx="77901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Step 1. Click a skill (a left side of your screen) line for toggling description.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Step 2. Drag a skill you chose to the skillset matrix (2x2) on the right side where you want to sit it on over the guided scales in the 2x2 matrix.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Step 3. If you want to reset, please double click the skill box. 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When you are done (repeat it for all skillsets), then click the “submit” button.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And you are all set!</a:t>
            </a: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8" name="Google Shape;248;p38"/>
          <p:cNvSpPr txBox="1">
            <a:spLocks noGrp="1"/>
          </p:cNvSpPr>
          <p:nvPr>
            <p:ph type="title" idx="4294967295"/>
          </p:nvPr>
        </p:nvSpPr>
        <p:spPr>
          <a:xfrm>
            <a:off x="536650" y="630525"/>
            <a:ext cx="59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How to participate</a:t>
            </a:r>
            <a:endParaRPr sz="24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 idx="4294967295"/>
          </p:nvPr>
        </p:nvSpPr>
        <p:spPr>
          <a:xfrm>
            <a:off x="181525" y="214400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2x2 Skill Set Matrix </a:t>
            </a:r>
            <a:endParaRPr sz="4000" b="1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4" name="Google Shape;2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9500"/>
            <a:ext cx="4659375" cy="30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375" y="939500"/>
            <a:ext cx="4455051" cy="30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1850" y="3977750"/>
            <a:ext cx="5619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3975" y="3982525"/>
            <a:ext cx="53340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 idx="4294967295"/>
          </p:nvPr>
        </p:nvSpPr>
        <p:spPr>
          <a:xfrm>
            <a:off x="181525" y="214400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2x2 Skill Set Matrix </a:t>
            </a:r>
            <a:endParaRPr sz="4000" b="1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63" name="Google Shape;2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39500"/>
            <a:ext cx="4204000" cy="4204000"/>
          </a:xfrm>
          <a:prstGeom prst="rect">
            <a:avLst/>
          </a:prstGeom>
          <a:ln>
            <a:noFill/>
          </a:ln>
        </p:spPr>
      </p:pic>
      <p:pic>
        <p:nvPicPr>
          <p:cNvPr id="264" name="Google Shape;26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8850" y="1458738"/>
            <a:ext cx="61722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 idx="4294967295"/>
          </p:nvPr>
        </p:nvSpPr>
        <p:spPr>
          <a:xfrm>
            <a:off x="181525" y="214400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2x2 Skill Set Matrix </a:t>
            </a:r>
            <a:endParaRPr sz="4000" b="1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70" name="Google Shape;2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39500"/>
            <a:ext cx="4204000" cy="42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39509"/>
            <a:ext cx="4204000" cy="420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1"/>
          <p:cNvPicPr preferRelativeResize="0"/>
          <p:nvPr/>
        </p:nvPicPr>
        <p:blipFill rotWithShape="1">
          <a:blip r:embed="rId5">
            <a:alphaModFix/>
          </a:blip>
          <a:srcRect r="36212"/>
          <a:stretch/>
        </p:blipFill>
        <p:spPr>
          <a:xfrm>
            <a:off x="4517325" y="1458750"/>
            <a:ext cx="40951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1"/>
          <p:cNvPicPr preferRelativeResize="0"/>
          <p:nvPr/>
        </p:nvPicPr>
        <p:blipFill rotWithShape="1">
          <a:blip r:embed="rId5">
            <a:alphaModFix/>
          </a:blip>
          <a:srcRect l="64741"/>
          <a:stretch/>
        </p:blipFill>
        <p:spPr>
          <a:xfrm>
            <a:off x="5597350" y="2099475"/>
            <a:ext cx="226357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>
            <a:off x="-9725" y="-1950"/>
            <a:ext cx="9144000" cy="729300"/>
          </a:xfrm>
          <a:prstGeom prst="rect">
            <a:avLst/>
          </a:prstGeom>
          <a:solidFill>
            <a:srgbClr val="6CC0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6CC06D"/>
              </a:highlight>
            </a:endParaRPr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340300" y="0"/>
            <a:ext cx="8132100" cy="7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theDesignExchange</a:t>
            </a:r>
            <a:r>
              <a:rPr lang="en" sz="28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Mission </a:t>
            </a:r>
            <a:endParaRPr sz="2800" b="1" dirty="0">
              <a:solidFill>
                <a:srgbClr val="FFFFFF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4" name="Google Shape;84;p19"/>
          <p:cNvSpPr txBox="1"/>
          <p:nvPr/>
        </p:nvSpPr>
        <p:spPr>
          <a:xfrm>
            <a:off x="1064200" y="934614"/>
            <a:ext cx="6684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  <a:latin typeface="Avenir Book" charset="0"/>
                <a:ea typeface="Avenir Book" charset="0"/>
                <a:cs typeface="Avenir Book" charset="0"/>
                <a:sym typeface="Open Sans"/>
              </a:rPr>
              <a:t>The world’s largest open-source innovation archive of </a:t>
            </a:r>
            <a:r>
              <a:rPr lang="en" sz="2400" u="sng" dirty="0">
                <a:solidFill>
                  <a:srgbClr val="6CC06D"/>
                </a:solidFill>
                <a:highlight>
                  <a:srgbClr val="FFFFFF"/>
                </a:highlight>
                <a:latin typeface="Avenir Book" charset="0"/>
                <a:ea typeface="Avenir Book" charset="0"/>
                <a:cs typeface="Avenir Book" charset="0"/>
                <a:sym typeface="Open Sans"/>
                <a:hlinkClick r:id="rId3"/>
              </a:rPr>
              <a:t>design methods</a:t>
            </a: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  <a:latin typeface="Avenir Book" charset="0"/>
                <a:ea typeface="Avenir Book" charset="0"/>
                <a:cs typeface="Avenir Book" charset="0"/>
                <a:sym typeface="Open Sans"/>
              </a:rPr>
              <a:t> and </a:t>
            </a:r>
            <a:r>
              <a:rPr lang="en" sz="2400" u="sng" dirty="0">
                <a:solidFill>
                  <a:srgbClr val="6CC06D"/>
                </a:solidFill>
                <a:highlight>
                  <a:srgbClr val="FFFFFF"/>
                </a:highlight>
                <a:latin typeface="Avenir Book" charset="0"/>
                <a:ea typeface="Avenir Book" charset="0"/>
                <a:cs typeface="Avenir Book" charset="0"/>
                <a:sym typeface="Open Sans"/>
                <a:hlinkClick r:id="rId4"/>
              </a:rPr>
              <a:t>case studies.</a:t>
            </a:r>
            <a:endParaRPr sz="2400" dirty="0">
              <a:solidFill>
                <a:srgbClr val="38761D"/>
              </a:solidFill>
              <a:latin typeface="Avenir Book" charset="0"/>
              <a:ea typeface="Avenir Book" charset="0"/>
              <a:cs typeface="Avenir Book" charset="0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latin typeface="Avenir Book" charset="0"/>
              <a:ea typeface="Avenir Book" charset="0"/>
              <a:cs typeface="Avenir Book" charset="0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latin typeface="Avenir Book" charset="0"/>
                <a:ea typeface="Avenir Book" charset="0"/>
                <a:cs typeface="Avenir Book" charset="0"/>
                <a:sym typeface="Open Sans"/>
              </a:rPr>
              <a:t>With over 300 methods to choose from, we help guide your method discovery and selection</a:t>
            </a:r>
            <a:endParaRPr sz="2400" dirty="0">
              <a:latin typeface="Avenir Book" charset="0"/>
              <a:ea typeface="Avenir Book" charset="0"/>
              <a:cs typeface="Avenir Book" charset="0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90" name="Google Shape;90;p20"/>
          <p:cNvCxnSpPr/>
          <p:nvPr/>
        </p:nvCxnSpPr>
        <p:spPr>
          <a:xfrm>
            <a:off x="3417750" y="1203725"/>
            <a:ext cx="0" cy="35391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20"/>
          <p:cNvSpPr txBox="1"/>
          <p:nvPr/>
        </p:nvSpPr>
        <p:spPr>
          <a:xfrm>
            <a:off x="298025" y="1009400"/>
            <a:ext cx="2678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Methods</a:t>
            </a:r>
            <a:endParaRPr sz="2400" b="1" dirty="0">
              <a:solidFill>
                <a:srgbClr val="6CC06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3626425" y="1009400"/>
            <a:ext cx="2678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Case Studies</a:t>
            </a:r>
            <a:endParaRPr sz="2400" b="1">
              <a:solidFill>
                <a:srgbClr val="6CC06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93;p20"/>
          <p:cNvSpPr/>
          <p:nvPr/>
        </p:nvSpPr>
        <p:spPr>
          <a:xfrm>
            <a:off x="-9725" y="-1950"/>
            <a:ext cx="9144000" cy="729300"/>
          </a:xfrm>
          <a:prstGeom prst="rect">
            <a:avLst/>
          </a:prstGeom>
          <a:solidFill>
            <a:srgbClr val="6CC0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6CC06D"/>
              </a:highlight>
            </a:endParaRPr>
          </a:p>
        </p:txBody>
      </p:sp>
      <p:sp>
        <p:nvSpPr>
          <p:cNvPr id="94" name="Google Shape;94;p20"/>
          <p:cNvSpPr txBox="1">
            <a:spLocks noGrp="1"/>
          </p:cNvSpPr>
          <p:nvPr>
            <p:ph type="ctrTitle"/>
          </p:nvPr>
        </p:nvSpPr>
        <p:spPr>
          <a:xfrm>
            <a:off x="340300" y="0"/>
            <a:ext cx="8132100" cy="7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theDesignExchange</a:t>
            </a:r>
            <a:r>
              <a:rPr lang="en" sz="28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Content</a:t>
            </a:r>
            <a:endParaRPr sz="2800" b="1" dirty="0">
              <a:solidFill>
                <a:srgbClr val="FFFFFF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6972050" y="1027175"/>
            <a:ext cx="1883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Collection</a:t>
            </a:r>
            <a:endParaRPr sz="2400" b="1">
              <a:solidFill>
                <a:srgbClr val="6CC06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96" name="Google Shape;96;p20"/>
          <p:cNvCxnSpPr/>
          <p:nvPr/>
        </p:nvCxnSpPr>
        <p:spPr>
          <a:xfrm>
            <a:off x="6794700" y="1203725"/>
            <a:ext cx="0" cy="3539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7" name="Google Shape;97;p20"/>
          <p:cNvSpPr txBox="1"/>
          <p:nvPr/>
        </p:nvSpPr>
        <p:spPr>
          <a:xfrm>
            <a:off x="6955875" y="1602500"/>
            <a:ext cx="2178300" cy="1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Create </a:t>
            </a:r>
            <a:r>
              <a:rPr lang="en" b="1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your own collections </a:t>
            </a:r>
            <a:r>
              <a:rPr lang="en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of design methods</a:t>
            </a:r>
            <a:endParaRPr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Make it either </a:t>
            </a:r>
            <a:r>
              <a:rPr lang="en" b="1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Public or private</a:t>
            </a:r>
            <a:endParaRPr b="1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r="32912"/>
          <a:stretch/>
        </p:blipFill>
        <p:spPr>
          <a:xfrm>
            <a:off x="6954713" y="3008175"/>
            <a:ext cx="2070174" cy="15794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" name="Google Shape;99;p20"/>
          <p:cNvSpPr txBox="1"/>
          <p:nvPr/>
        </p:nvSpPr>
        <p:spPr>
          <a:xfrm>
            <a:off x="3550225" y="1602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Provide </a:t>
            </a:r>
            <a:r>
              <a:rPr lang="en" b="1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contextual examples</a:t>
            </a:r>
            <a:r>
              <a:rPr lang="en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of design methods in practice</a:t>
            </a:r>
            <a:endParaRPr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Support designers address </a:t>
            </a:r>
            <a:r>
              <a:rPr lang="en" b="1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complex challenges</a:t>
            </a:r>
            <a:r>
              <a:rPr lang="en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through a human-centered design process</a:t>
            </a:r>
            <a:endParaRPr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Inspire and empower the design community to creatively e</a:t>
            </a:r>
            <a:r>
              <a:rPr lang="en" b="1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mbed methods in practice</a:t>
            </a:r>
            <a:endParaRPr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221825" y="1602500"/>
            <a:ext cx="3063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Curated a </a:t>
            </a:r>
            <a:r>
              <a:rPr lang="en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comprehensive collection</a:t>
            </a: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methods, organized to help you navigate the ambiguous nature of design</a:t>
            </a:r>
            <a:endParaRPr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Our methods are </a:t>
            </a:r>
            <a:r>
              <a:rPr lang="en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actionable </a:t>
            </a: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- with best practices, </a:t>
            </a:r>
            <a:r>
              <a:rPr lang="en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instructions for use, resources</a:t>
            </a: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and more to help you seamlessly embed design thinking into your work</a:t>
            </a:r>
            <a:endParaRPr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Provide </a:t>
            </a:r>
            <a:r>
              <a:rPr lang="en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 structure to the fuzzy and open-ended</a:t>
            </a: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human-centered design process</a:t>
            </a:r>
            <a:endParaRPr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1304800" y="1463100"/>
            <a:ext cx="1335300" cy="1363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108" name="Google Shape;108;p21"/>
          <p:cNvSpPr/>
          <p:nvPr/>
        </p:nvSpPr>
        <p:spPr>
          <a:xfrm>
            <a:off x="2777731" y="1463100"/>
            <a:ext cx="1335300" cy="1363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Analyze</a:t>
            </a:r>
            <a:endParaRPr/>
          </a:p>
        </p:txBody>
      </p:sp>
      <p:sp>
        <p:nvSpPr>
          <p:cNvPr id="109" name="Google Shape;109;p21"/>
          <p:cNvSpPr/>
          <p:nvPr/>
        </p:nvSpPr>
        <p:spPr>
          <a:xfrm>
            <a:off x="4250662" y="1463100"/>
            <a:ext cx="1335300" cy="1363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Ideate</a:t>
            </a:r>
            <a:endParaRPr/>
          </a:p>
        </p:txBody>
      </p:sp>
      <p:sp>
        <p:nvSpPr>
          <p:cNvPr id="110" name="Google Shape;110;p21"/>
          <p:cNvSpPr/>
          <p:nvPr/>
        </p:nvSpPr>
        <p:spPr>
          <a:xfrm>
            <a:off x="5744804" y="1459274"/>
            <a:ext cx="1335300" cy="1363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</a:t>
            </a:r>
            <a:endParaRPr/>
          </a:p>
        </p:txBody>
      </p:sp>
      <p:sp>
        <p:nvSpPr>
          <p:cNvPr id="111" name="Google Shape;111;p21"/>
          <p:cNvSpPr/>
          <p:nvPr/>
        </p:nvSpPr>
        <p:spPr>
          <a:xfrm>
            <a:off x="7196524" y="1463100"/>
            <a:ext cx="1335300" cy="1363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Communicate</a:t>
            </a:r>
            <a:endParaRPr/>
          </a:p>
        </p:txBody>
      </p:sp>
      <p:cxnSp>
        <p:nvCxnSpPr>
          <p:cNvPr id="112" name="Google Shape;112;p21"/>
          <p:cNvCxnSpPr/>
          <p:nvPr/>
        </p:nvCxnSpPr>
        <p:spPr>
          <a:xfrm rot="10800000">
            <a:off x="2640031" y="2095615"/>
            <a:ext cx="13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21"/>
          <p:cNvCxnSpPr/>
          <p:nvPr/>
        </p:nvCxnSpPr>
        <p:spPr>
          <a:xfrm rot="10800000">
            <a:off x="4112962" y="2095615"/>
            <a:ext cx="13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21"/>
          <p:cNvCxnSpPr/>
          <p:nvPr/>
        </p:nvCxnSpPr>
        <p:spPr>
          <a:xfrm rot="10800000">
            <a:off x="5585913" y="2095616"/>
            <a:ext cx="13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21"/>
          <p:cNvCxnSpPr/>
          <p:nvPr/>
        </p:nvCxnSpPr>
        <p:spPr>
          <a:xfrm rot="10800000">
            <a:off x="7058887" y="2095615"/>
            <a:ext cx="13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132" y="1981841"/>
            <a:ext cx="65759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484" y="2118064"/>
            <a:ext cx="805125" cy="62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1440" y="2056681"/>
            <a:ext cx="657600" cy="67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980" y="2088315"/>
            <a:ext cx="480948" cy="6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21389" y="2176797"/>
            <a:ext cx="694567" cy="4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 idx="4294967295"/>
          </p:nvPr>
        </p:nvSpPr>
        <p:spPr>
          <a:xfrm>
            <a:off x="1090975" y="907175"/>
            <a:ext cx="748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venir"/>
                <a:ea typeface="Avenir"/>
                <a:cs typeface="Avenir"/>
                <a:sym typeface="Avenir"/>
              </a:rPr>
              <a:t>theDesignExchange.org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6425" y="1845873"/>
            <a:ext cx="694550" cy="59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1090975" y="3048800"/>
            <a:ext cx="59094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Avenir"/>
                <a:ea typeface="Avenir"/>
                <a:cs typeface="Avenir"/>
                <a:sym typeface="Avenir"/>
              </a:rPr>
              <a:t>https://</a:t>
            </a:r>
            <a:r>
              <a:rPr lang="en" sz="1600" dirty="0" err="1">
                <a:latin typeface="Avenir"/>
                <a:ea typeface="Avenir"/>
                <a:cs typeface="Avenir"/>
                <a:sym typeface="Avenir"/>
              </a:rPr>
              <a:t>www.thedesignexchange.org</a:t>
            </a:r>
            <a:r>
              <a:rPr lang="en" sz="1600" dirty="0">
                <a:latin typeface="Avenir"/>
                <a:ea typeface="Avenir"/>
                <a:cs typeface="Avenir"/>
                <a:sym typeface="Avenir"/>
              </a:rPr>
              <a:t>/</a:t>
            </a:r>
            <a:endParaRPr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4294967295"/>
          </p:nvPr>
        </p:nvSpPr>
        <p:spPr>
          <a:xfrm>
            <a:off x="1090975" y="3390400"/>
            <a:ext cx="7656600" cy="1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TheDesignExchange</a:t>
            </a:r>
            <a:r>
              <a:rPr lang="en" sz="16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is an online educational platform that provides a central repository of early design stage methods, engaging all stakeholders in the design community of practice, and integrating online learning with real case studies to demonstrate the methods.</a:t>
            </a:r>
            <a:endParaRPr sz="16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-9725" y="-1950"/>
            <a:ext cx="9144000" cy="729300"/>
          </a:xfrm>
          <a:prstGeom prst="rect">
            <a:avLst/>
          </a:prstGeom>
          <a:solidFill>
            <a:srgbClr val="6CC0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6CC06D"/>
              </a:highlight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ctrTitle"/>
          </p:nvPr>
        </p:nvSpPr>
        <p:spPr>
          <a:xfrm>
            <a:off x="340300" y="0"/>
            <a:ext cx="8132100" cy="7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Methods are Organized around 5</a:t>
            </a:r>
            <a:r>
              <a:rPr lang="en" sz="28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Modules</a:t>
            </a:r>
            <a:endParaRPr sz="2800" b="1" dirty="0">
              <a:solidFill>
                <a:srgbClr val="FFFFFF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0260" y="1040715"/>
            <a:ext cx="3999900" cy="3416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/>
              <a:t>Example: Experience Prototype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en-US" sz="1800" dirty="0" smtClean="0"/>
              <a:t>Description and image</a:t>
            </a:r>
          </a:p>
          <a:p>
            <a:pPr marL="285750" indent="-285750">
              <a:lnSpc>
                <a:spcPct val="100000"/>
              </a:lnSpc>
              <a:buClrTx/>
              <a:buSzTx/>
            </a:pPr>
            <a:endParaRPr lang="en-US" sz="1800" dirty="0"/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en-US" sz="1800" dirty="0" smtClean="0"/>
              <a:t>When to Use</a:t>
            </a:r>
          </a:p>
          <a:p>
            <a:pPr marL="285750" indent="-285750">
              <a:lnSpc>
                <a:spcPct val="100000"/>
              </a:lnSpc>
              <a:buClrTx/>
              <a:buSzTx/>
            </a:pPr>
            <a:endParaRPr lang="en-US" sz="1800" dirty="0"/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en-US" sz="1800" dirty="0" smtClean="0"/>
              <a:t>Benefits</a:t>
            </a:r>
          </a:p>
          <a:p>
            <a:pPr marL="285750" indent="-285750">
              <a:lnSpc>
                <a:spcPct val="100000"/>
              </a:lnSpc>
              <a:buClrTx/>
              <a:buSzTx/>
            </a:pPr>
            <a:endParaRPr lang="en-US" sz="1800" dirty="0"/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en-US" sz="1800" dirty="0" smtClean="0"/>
              <a:t>Limitations/ Risks</a:t>
            </a:r>
          </a:p>
          <a:p>
            <a:pPr marL="285750" indent="-285750">
              <a:lnSpc>
                <a:spcPct val="100000"/>
              </a:lnSpc>
              <a:buClrTx/>
              <a:buSzTx/>
            </a:pPr>
            <a:endParaRPr lang="en-US" sz="1800" dirty="0"/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en-US" sz="1800" dirty="0" smtClean="0"/>
              <a:t>Skills that help</a:t>
            </a:r>
          </a:p>
          <a:p>
            <a:pPr marL="285750" indent="-285750">
              <a:lnSpc>
                <a:spcPct val="100000"/>
              </a:lnSpc>
              <a:buClrTx/>
              <a:buSzTx/>
            </a:pPr>
            <a:endParaRPr lang="en-US" sz="1800" dirty="0"/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en-US" sz="1800" dirty="0" smtClean="0"/>
              <a:t>Videos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80" y="908635"/>
            <a:ext cx="4273600" cy="3851138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7" name="Google Shape;125;p21"/>
          <p:cNvSpPr/>
          <p:nvPr/>
        </p:nvSpPr>
        <p:spPr>
          <a:xfrm>
            <a:off x="-9725" y="-1950"/>
            <a:ext cx="9144000" cy="729300"/>
          </a:xfrm>
          <a:prstGeom prst="rect">
            <a:avLst/>
          </a:prstGeom>
          <a:solidFill>
            <a:srgbClr val="6CC0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6CC06D"/>
              </a:highlight>
            </a:endParaRPr>
          </a:p>
        </p:txBody>
      </p:sp>
      <p:sp>
        <p:nvSpPr>
          <p:cNvPr id="8" name="Google Shape;126;p21"/>
          <p:cNvSpPr txBox="1">
            <a:spLocks/>
          </p:cNvSpPr>
          <p:nvPr/>
        </p:nvSpPr>
        <p:spPr>
          <a:xfrm>
            <a:off x="340300" y="0"/>
            <a:ext cx="81321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en-US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Methods Tabs: Overview, Instructions, Resources</a:t>
            </a:r>
            <a:endParaRPr lang="en-US" b="1" dirty="0">
              <a:solidFill>
                <a:srgbClr val="FFFFFF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8157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206306" y="934525"/>
            <a:ext cx="1722300" cy="3936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Research (12)</a:t>
            </a:r>
            <a:endParaRPr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206300" y="1328125"/>
            <a:ext cx="1722300" cy="34188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1:1 Interviews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User Observations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AEIOU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POEMS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POSTA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Personas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Closed Card Sorting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Open Card Sorting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Design Ethnography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Community Appraisal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Conversation Café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Competitive Analysis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1929220" y="1328125"/>
            <a:ext cx="1875000" cy="34188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Why-how Laddering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Empathy Map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Spectrum Mapping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2x2 Matrix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Reframing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Powers of 10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Customer Journey Mapping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Competitive Analysis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How Might We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Mind Map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Contextmapping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Affinity Diagramming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Atomize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Concept Map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Touchpoint Matrix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Kano Analysis</a:t>
            </a:r>
            <a:endParaRPr sz="1200" dirty="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1929225" y="934525"/>
            <a:ext cx="1875000" cy="3936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Analyze (16)</a:t>
            </a:r>
            <a:endParaRPr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3802772" y="1328125"/>
            <a:ext cx="1722300" cy="34188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6-Up Sketches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Visual Brainstorming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Brainstorming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3-12-3 Brainstorming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6-3-5 Brainwriting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Attribute Listing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Biomimicry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Weighted Matrix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The Anti-Problem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Borda Count Voting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3802774" y="934525"/>
            <a:ext cx="1722300" cy="3936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Ideate (10)</a:t>
            </a:r>
            <a:endParaRPr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5525162" y="1328125"/>
            <a:ext cx="1722300" cy="34188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Prototyping (Rapid)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Laser Cutting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Early Stage Prototyping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Fused Deposition Models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Tangible Prototype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Live Prototyping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Experience Prototype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Service Prototype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5525075" y="934525"/>
            <a:ext cx="1722300" cy="3936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Build (8)</a:t>
            </a:r>
            <a:endParaRPr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7247574" y="1328125"/>
            <a:ext cx="1722300" cy="34188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Usability Report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Envisionment Videos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Storyboards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Service Blueprint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7 Ps Framework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Personas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Composite Characters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Design Roadmap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Role Play</a:t>
            </a:r>
            <a:endParaRPr sz="12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7247575" y="934525"/>
            <a:ext cx="1722300" cy="3936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Communicate (9)</a:t>
            </a:r>
            <a:endParaRPr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-9725" y="-1950"/>
            <a:ext cx="9144000" cy="729300"/>
          </a:xfrm>
          <a:prstGeom prst="rect">
            <a:avLst/>
          </a:prstGeom>
          <a:solidFill>
            <a:srgbClr val="6CC0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6CC06D"/>
              </a:highlight>
            </a:endParaRPr>
          </a:p>
        </p:txBody>
      </p:sp>
      <p:sp>
        <p:nvSpPr>
          <p:cNvPr id="143" name="Google Shape;143;p22"/>
          <p:cNvSpPr txBox="1">
            <a:spLocks noGrp="1"/>
          </p:cNvSpPr>
          <p:nvPr>
            <p:ph type="ctrTitle"/>
          </p:nvPr>
        </p:nvSpPr>
        <p:spPr>
          <a:xfrm>
            <a:off x="340300" y="0"/>
            <a:ext cx="8535476" cy="7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Collection of</a:t>
            </a:r>
            <a:r>
              <a:rPr lang="en" sz="28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8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HCD Methods in the Design Process</a:t>
            </a:r>
            <a:endParaRPr sz="2800" b="1" dirty="0">
              <a:solidFill>
                <a:srgbClr val="FFFFFF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66475" y="831925"/>
            <a:ext cx="764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u="sng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http://ec2-54-86-240-127.compute-1.amazonaws.com//demo</a:t>
            </a:r>
            <a:endParaRPr sz="2400" b="1" u="sng">
              <a:solidFill>
                <a:srgbClr val="6CC06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6CC06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998" y="1173575"/>
            <a:ext cx="6629700" cy="390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>
            <a:spLocks noGrp="1"/>
          </p:cNvSpPr>
          <p:nvPr>
            <p:ph type="title" idx="2"/>
          </p:nvPr>
        </p:nvSpPr>
        <p:spPr>
          <a:xfrm>
            <a:off x="334675" y="2165800"/>
            <a:ext cx="1771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6CC06D"/>
                </a:solidFill>
                <a:latin typeface="Avenir"/>
                <a:ea typeface="Avenir"/>
                <a:cs typeface="Avenir"/>
                <a:sym typeface="Avenir"/>
              </a:rPr>
              <a:t>32 design skills</a:t>
            </a:r>
            <a:endParaRPr sz="1600" b="1" u="sng">
              <a:solidFill>
                <a:srgbClr val="6CC06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rgbClr val="6CC06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2146500" y="2480625"/>
            <a:ext cx="1529100" cy="2490600"/>
          </a:xfrm>
          <a:prstGeom prst="wedgeRectCallout">
            <a:avLst>
              <a:gd name="adj1" fmla="val -106945"/>
              <a:gd name="adj2" fmla="val -52033"/>
            </a:avLst>
          </a:prstGeom>
          <a:noFill/>
          <a:ln w="28575" cap="flat" cmpd="sng">
            <a:solidFill>
              <a:srgbClr val="6CC0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-9725" y="-1950"/>
            <a:ext cx="9144000" cy="729300"/>
          </a:xfrm>
          <a:prstGeom prst="rect">
            <a:avLst/>
          </a:prstGeom>
          <a:solidFill>
            <a:srgbClr val="6CC0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6CC06D"/>
              </a:highlight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ctrTitle" idx="3"/>
          </p:nvPr>
        </p:nvSpPr>
        <p:spPr>
          <a:xfrm>
            <a:off x="340300" y="0"/>
            <a:ext cx="81321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Skillset Matrix (Demo)</a:t>
            </a:r>
            <a:endParaRPr sz="2800" b="1">
              <a:solidFill>
                <a:srgbClr val="FFFFFF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21" y="3525480"/>
            <a:ext cx="1540197" cy="1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250" y="1188049"/>
            <a:ext cx="7214926" cy="33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/>
          <p:nvPr/>
        </p:nvSpPr>
        <p:spPr>
          <a:xfrm>
            <a:off x="-9725" y="-1950"/>
            <a:ext cx="9144000" cy="729300"/>
          </a:xfrm>
          <a:prstGeom prst="rect">
            <a:avLst/>
          </a:prstGeom>
          <a:solidFill>
            <a:srgbClr val="6CC0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6CC06D"/>
              </a:highlight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ctrTitle" idx="4294967295"/>
          </p:nvPr>
        </p:nvSpPr>
        <p:spPr>
          <a:xfrm>
            <a:off x="340300" y="0"/>
            <a:ext cx="8132100" cy="7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Skillset Matrix (</a:t>
            </a:r>
            <a:r>
              <a:rPr lang="en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Visualization- Pre survey</a:t>
            </a:r>
            <a:r>
              <a:rPr lang="en" sz="28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endParaRPr sz="2800" b="1">
              <a:solidFill>
                <a:srgbClr val="FFFFFF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974</Words>
  <Application>Microsoft Macintosh PowerPoint</Application>
  <PresentationFormat>On-screen Show (16:9)</PresentationFormat>
  <Paragraphs>167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Avenir</vt:lpstr>
      <vt:lpstr>Arial</vt:lpstr>
      <vt:lpstr>Calibri</vt:lpstr>
      <vt:lpstr>Open Sans</vt:lpstr>
      <vt:lpstr>Times New Roman</vt:lpstr>
      <vt:lpstr>Simple Light</vt:lpstr>
      <vt:lpstr>Custom</vt:lpstr>
      <vt:lpstr>Design Society – theDesignExchange.org  Collaboration Meeting  theDesignExhange.org Oct. 10th, 2018 </vt:lpstr>
      <vt:lpstr>Agenda</vt:lpstr>
      <vt:lpstr>theDesignExchange Mission </vt:lpstr>
      <vt:lpstr>theDesignExchange Content</vt:lpstr>
      <vt:lpstr>theDesignExchange.org</vt:lpstr>
      <vt:lpstr>PowerPoint Presentation</vt:lpstr>
      <vt:lpstr>Collection of HCD Methods in the Design Process</vt:lpstr>
      <vt:lpstr>http://ec2-54-86-240-127.compute-1.amazonaws.com//demo </vt:lpstr>
      <vt:lpstr>Skillset Matrix (Data Visualization- Pre survey)</vt:lpstr>
      <vt:lpstr>Skillset Matrix (Data Visualization - Post survey)</vt:lpstr>
      <vt:lpstr>Discussion</vt:lpstr>
      <vt:lpstr>Appendix</vt:lpstr>
      <vt:lpstr>How to navigate the tDX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Skillsets Matrix Instruction (Post)</vt:lpstr>
      <vt:lpstr>How to participate</vt:lpstr>
      <vt:lpstr>How to participate</vt:lpstr>
      <vt:lpstr>2x2 Skill Set Matrix </vt:lpstr>
      <vt:lpstr>2x2 Skill Set Matrix </vt:lpstr>
      <vt:lpstr>2x2 Skill Set Matrix 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Society - theDesignExchange.org  Collaboration Meeting  theDesignExhange.org Oct. 10th, 2018 </dc:title>
  <cp:lastModifiedBy>Alice M. Agogino</cp:lastModifiedBy>
  <cp:revision>7</cp:revision>
  <dcterms:modified xsi:type="dcterms:W3CDTF">2018-10-07T01:37:28Z</dcterms:modified>
</cp:coreProperties>
</file>